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78" r:id="rId9"/>
    <p:sldId id="262" r:id="rId10"/>
    <p:sldId id="263" r:id="rId11"/>
    <p:sldId id="279" r:id="rId12"/>
    <p:sldId id="264" r:id="rId13"/>
    <p:sldId id="265" r:id="rId14"/>
    <p:sldId id="266" r:id="rId15"/>
    <p:sldId id="267" r:id="rId16"/>
    <p:sldId id="269" r:id="rId17"/>
    <p:sldId id="268" r:id="rId18"/>
    <p:sldId id="272" r:id="rId19"/>
    <p:sldId id="270" r:id="rId20"/>
    <p:sldId id="275" r:id="rId21"/>
    <p:sldId id="271" r:id="rId22"/>
    <p:sldId id="273" r:id="rId23"/>
    <p:sldId id="274" r:id="rId24"/>
    <p:sldId id="276" r:id="rId25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7B4E0-9FB1-4C42-8FC7-670FCF7AA9B4}" v="32" dt="2024-01-28T22:29:42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3564-B66F-9C19-63FF-4936A94AC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71897-AB3C-3503-D858-54EF00F56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C1176-316B-80B7-FC44-5DA5F22C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4923C-6E3F-205B-A876-BB5A1365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2C9D1-8B97-30BD-DD26-670970C9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3FCA-1963-A566-0B38-80B4E1AA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46D76-4EE4-D314-BE43-1FF18D030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A414-5B5B-7D95-41DD-EF317065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EF2FB-7166-6EAD-3539-72F2FEE4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6F5BB-2ADA-40EF-0029-9F4EAB66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8EFC8-611E-CF04-85C2-E50AEBDCF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53FDF-374A-B707-421D-142934728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28B2C-EA73-658D-7B15-70933054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F76A7-63F9-7201-7FFA-82615060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701E7-E050-731F-151F-CD82C15C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5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D33B-227E-5567-0866-F466E1C2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76171-8132-1588-5C41-C2148B1ED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9D74D-0C14-A010-FE09-04C7145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69497-5D82-385B-F49A-24CAE463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DFCE-BDF0-2FA6-3FFF-561B634B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ACA9-E154-EF0C-638B-BC0CCA63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E838D-5362-ECD2-503B-F5E83931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8F502-0B81-F1EE-7B1A-5D29FE30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D62B0-34F9-7A7F-18A5-804F4ECC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4DAA7-A2C4-416C-DE2A-9F0B0971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BD40-BF9A-B039-A045-70D550C9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D5AD-464C-BF52-6A11-B8DA212AC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23608-DD5F-3F9A-0B35-C58FFA84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3D2D5-68C2-4364-030A-C8B91CDB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B5028-301C-7583-62F9-6E4B8408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5F4F8-5B2F-A974-38B7-891BC753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235F-B729-96BD-D2E2-7BB25F88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163D-1FD1-457F-DEF4-4F4B769CC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BFF7D-F282-339C-F7D7-B78FAE769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9DE92-C146-2FAD-1607-A4A1DA0B6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27F5F-8009-C43D-41D2-97CCA19DA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C884B-612A-851F-2859-C8360B52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8931-A1B2-948C-E3EF-29F049D7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E5E41-EA0E-05D6-CB4B-F9E27254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8778-2255-C657-9B5E-E9926C36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8218A-07E7-89ED-F806-35104005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60F8A-400B-1CEF-DC5E-42FCEBE8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4B7A-675B-096C-7123-D2D13050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1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E5267-F3FC-7821-8C3E-9474B62A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E4C30-2366-F795-A8EB-A83AD4DC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E2254-81EB-77AC-6D6D-0E1BC102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ED1E-30C2-AF2A-F6D4-4787B099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0CF1-C92E-F634-EE57-5C74BD828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4B333-192C-0E0B-F1ED-C499D0547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B921D-6F38-1ED8-BAED-DF0CD977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8476E-CA40-31C1-3330-4DE93EDB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B13E5-1B95-510E-13B7-EFF7DE39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8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9DAC4-2A6B-9162-4A07-E999ABE0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8C733-A24C-B067-F827-291677DC0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C700-F154-AAE7-5C97-0FA046205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4D336-D613-4247-5E9C-52D20B8A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B756D-1094-FF8F-9C8F-CC7103A71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C0BF2-9834-9274-2A3C-CD1A60E8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7A9871-7923-25EF-3DE4-B8E51B25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91345-169F-9092-8DE7-48F1C2D0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D8F1C-5180-0CD6-D3D2-C4354472F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6E8B9-51F6-4BA0-B107-7E074C3756D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0AE77-2D42-A0B2-D9B9-8F723B614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2BAF6-1DC0-3160-51AC-CB92A9672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86223-0A0D-4266-9F65-9C376A6F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352C1A-F432-D110-369B-A3E5D71D90D8}"/>
              </a:ext>
            </a:extLst>
          </p:cNvPr>
          <p:cNvSpPr/>
          <p:nvPr/>
        </p:nvSpPr>
        <p:spPr>
          <a:xfrm>
            <a:off x="1528948" y="407015"/>
            <a:ext cx="89512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French and Indian War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 2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Competition Leads to Violence</a:t>
            </a:r>
          </a:p>
        </p:txBody>
      </p:sp>
    </p:spTree>
    <p:extLst>
      <p:ext uri="{BB962C8B-B14F-4D97-AF65-F5344CB8AC3E}">
        <p14:creationId xmlns:p14="http://schemas.microsoft.com/office/powerpoint/2010/main" val="4293181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98120" y="71120"/>
            <a:ext cx="1179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By 1670, Iroquois fur traders were bringing a </a:t>
            </a:r>
            <a:r>
              <a:rPr lang="en-US" sz="4000" u="sng" dirty="0">
                <a:latin typeface="Bookman Old Style" panose="02050604050505020204" pitchFamily="18" charset="0"/>
              </a:rPr>
              <a:t>million</a:t>
            </a:r>
            <a:r>
              <a:rPr lang="en-US" sz="4000" dirty="0">
                <a:latin typeface="Bookman Old Style" panose="02050604050505020204" pitchFamily="18" charset="0"/>
              </a:rPr>
              <a:t> pounds of beaver skins to the trading post at </a:t>
            </a:r>
            <a:r>
              <a:rPr lang="en-US" sz="4000" u="sng" dirty="0">
                <a:latin typeface="Bookman Old Style" panose="02050604050505020204" pitchFamily="18" charset="0"/>
              </a:rPr>
              <a:t>Albany</a:t>
            </a:r>
            <a:r>
              <a:rPr lang="en-US" sz="4000" dirty="0">
                <a:latin typeface="Bookman Old Style" panose="02050604050505020204" pitchFamily="18" charset="0"/>
              </a:rPr>
              <a:t> each year to trade with the </a:t>
            </a:r>
            <a:r>
              <a:rPr lang="en-US" sz="4000" u="sng" dirty="0">
                <a:latin typeface="Bookman Old Style" panose="02050604050505020204" pitchFamily="18" charset="0"/>
              </a:rPr>
              <a:t>British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69E6B-7256-5016-7DB2-4F0F2C983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11630" r="7668" b="14593"/>
          <a:stretch/>
        </p:blipFill>
        <p:spPr>
          <a:xfrm>
            <a:off x="2578560" y="2631441"/>
            <a:ext cx="7034880" cy="40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7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EC305-95C7-9643-11C0-B000317C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56" y="0"/>
            <a:ext cx="895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This </a:t>
            </a:r>
            <a:r>
              <a:rPr lang="en-US" sz="4000" u="sng" dirty="0">
                <a:latin typeface="Bookman Old Style" panose="02050604050505020204" pitchFamily="18" charset="0"/>
              </a:rPr>
              <a:t>threatened</a:t>
            </a:r>
            <a:r>
              <a:rPr lang="en-US" sz="4000" dirty="0">
                <a:latin typeface="Bookman Old Style" panose="02050604050505020204" pitchFamily="18" charset="0"/>
              </a:rPr>
              <a:t> the French fur trade which would eventually lead to </a:t>
            </a:r>
            <a:r>
              <a:rPr lang="en-US" sz="4000" u="sng" dirty="0">
                <a:latin typeface="Bookman Old Style" panose="02050604050505020204" pitchFamily="18" charset="0"/>
              </a:rPr>
              <a:t>violence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7B790-2DD9-4369-EAA8-C5DB4FBE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466" y="1769648"/>
            <a:ext cx="6893694" cy="49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4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Remember, events don’t happen in </a:t>
            </a:r>
            <a:r>
              <a:rPr lang="en-US" sz="4000" u="sng" dirty="0">
                <a:latin typeface="Bookman Old Style" panose="02050604050505020204" pitchFamily="18" charset="0"/>
              </a:rPr>
              <a:t>isolation</a:t>
            </a:r>
            <a:r>
              <a:rPr lang="en-US" sz="4000" dirty="0">
                <a:latin typeface="Bookman Old Style" panose="02050604050505020204" pitchFamily="18" charset="0"/>
              </a:rPr>
              <a:t> and Great Britain and France had a </a:t>
            </a:r>
            <a:r>
              <a:rPr lang="en-US" sz="4000" u="sng" dirty="0">
                <a:latin typeface="Bookman Old Style" panose="02050604050505020204" pitchFamily="18" charset="0"/>
              </a:rPr>
              <a:t>rivalry</a:t>
            </a:r>
            <a:r>
              <a:rPr lang="en-US" sz="4000" dirty="0">
                <a:latin typeface="Bookman Old Style" panose="02050604050505020204" pitchFamily="18" charset="0"/>
              </a:rPr>
              <a:t> in different places throughout the </a:t>
            </a:r>
            <a:r>
              <a:rPr lang="en-US" sz="4000" u="sng" dirty="0">
                <a:latin typeface="Bookman Old Style" panose="02050604050505020204" pitchFamily="18" charset="0"/>
              </a:rPr>
              <a:t>world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771F5-52D6-BDA8-B6EC-091987CA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40" y="2223472"/>
            <a:ext cx="9265920" cy="460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8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182880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From1688-1697, Great Britain and France fought the </a:t>
            </a:r>
            <a:r>
              <a:rPr lang="en-US" sz="4000" u="sng" dirty="0">
                <a:latin typeface="Bookman Old Style" panose="02050604050505020204" pitchFamily="18" charset="0"/>
              </a:rPr>
              <a:t>Nine Year’s War</a:t>
            </a:r>
            <a:r>
              <a:rPr lang="en-US" sz="4000" dirty="0">
                <a:latin typeface="Bookman Old Style" panose="02050604050505020204" pitchFamily="18" charset="0"/>
              </a:rPr>
              <a:t> in Europe, India, and West Africa.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095E97-3B42-6A76-0A37-3556796F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2199640"/>
            <a:ext cx="874776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5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5240" y="71120"/>
            <a:ext cx="11795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1689, fighting broke out in </a:t>
            </a:r>
            <a:r>
              <a:rPr lang="en-US" sz="4000" u="sng" dirty="0">
                <a:latin typeface="Bookman Old Style" panose="02050604050505020204" pitchFamily="18" charset="0"/>
              </a:rPr>
              <a:t>North America </a:t>
            </a:r>
            <a:r>
              <a:rPr lang="en-US" sz="4000" dirty="0">
                <a:latin typeface="Bookman Old Style" panose="02050604050505020204" pitchFamily="18" charset="0"/>
              </a:rPr>
              <a:t>when the French and their Native American allies, the Huron and Algonquian, initiated a series of attacks of British </a:t>
            </a:r>
            <a:r>
              <a:rPr lang="en-US" sz="4000" u="sng" dirty="0">
                <a:latin typeface="Bookman Old Style" panose="02050604050505020204" pitchFamily="18" charset="0"/>
              </a:rPr>
              <a:t>settlements</a:t>
            </a:r>
            <a:r>
              <a:rPr lang="en-US" sz="4000" dirty="0">
                <a:latin typeface="Bookman Old Style" panose="02050604050505020204" pitchFamily="18" charset="0"/>
              </a:rPr>
              <a:t> along the </a:t>
            </a:r>
            <a:r>
              <a:rPr lang="en-US" sz="4000" u="sng" dirty="0">
                <a:latin typeface="Bookman Old Style" panose="02050604050505020204" pitchFamily="18" charset="0"/>
              </a:rPr>
              <a:t>frontier</a:t>
            </a:r>
            <a:r>
              <a:rPr lang="en-US" sz="4000" dirty="0">
                <a:latin typeface="Bookman Old Style" panose="02050604050505020204" pitchFamily="18" charset="0"/>
              </a:rPr>
              <a:t> in New England.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77BC2-A781-27F4-8D13-86403FD8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40" y="3281859"/>
            <a:ext cx="8417560" cy="33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2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British colonists responded by forming a </a:t>
            </a:r>
            <a:r>
              <a:rPr lang="en-US" sz="4000" u="sng" dirty="0">
                <a:latin typeface="Bookman Old Style" panose="02050604050505020204" pitchFamily="18" charset="0"/>
              </a:rPr>
              <a:t>coalition</a:t>
            </a:r>
            <a:r>
              <a:rPr lang="en-US" sz="4000" dirty="0">
                <a:latin typeface="Bookman Old Style" panose="02050604050505020204" pitchFamily="18" charset="0"/>
              </a:rPr>
              <a:t> of New England colonies led by Massachusetts and raised an </a:t>
            </a:r>
            <a:r>
              <a:rPr lang="en-US" sz="4000" u="sng" dirty="0">
                <a:latin typeface="Bookman Old Style" panose="02050604050505020204" pitchFamily="18" charset="0"/>
              </a:rPr>
              <a:t>army</a:t>
            </a:r>
            <a:r>
              <a:rPr lang="en-US" sz="4000" dirty="0">
                <a:latin typeface="Bookman Old Style" panose="02050604050505020204" pitchFamily="18" charset="0"/>
              </a:rPr>
              <a:t> to defend against the French and their Native American allies.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F1080-E48E-C0EF-3A9F-9242E7C2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889" y="3406733"/>
            <a:ext cx="3801021" cy="3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3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</a:t>
            </a:r>
            <a:r>
              <a:rPr lang="en-US" sz="4000" u="sng" dirty="0">
                <a:latin typeface="Bookman Old Style" panose="02050604050505020204" pitchFamily="18" charset="0"/>
              </a:rPr>
              <a:t>Iroquois</a:t>
            </a:r>
            <a:r>
              <a:rPr lang="en-US" sz="4000" dirty="0">
                <a:latin typeface="Bookman Old Style" panose="02050604050505020204" pitchFamily="18" charset="0"/>
              </a:rPr>
              <a:t> sided with the </a:t>
            </a:r>
            <a:r>
              <a:rPr lang="en-US" sz="4000" u="sng" dirty="0">
                <a:latin typeface="Bookman Old Style" panose="02050604050505020204" pitchFamily="18" charset="0"/>
              </a:rPr>
              <a:t>British</a:t>
            </a:r>
            <a:r>
              <a:rPr lang="en-US" sz="4000" dirty="0">
                <a:latin typeface="Bookman Old Style" panose="02050604050505020204" pitchFamily="18" charset="0"/>
              </a:rPr>
              <a:t> and helped try to defend the frontier against </a:t>
            </a:r>
            <a:r>
              <a:rPr lang="en-US" sz="4000" u="sng" dirty="0">
                <a:latin typeface="Bookman Old Style" panose="02050604050505020204" pitchFamily="18" charset="0"/>
              </a:rPr>
              <a:t>French</a:t>
            </a:r>
            <a:r>
              <a:rPr lang="en-US" sz="4000" dirty="0">
                <a:latin typeface="Bookman Old Style" panose="02050604050505020204" pitchFamily="18" charset="0"/>
              </a:rPr>
              <a:t> and their Native American allies.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087BF-A9C0-EAFF-D163-725D84F5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90" y="2223472"/>
            <a:ext cx="7673340" cy="44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fighting that would continue for the next eight years was known as </a:t>
            </a:r>
            <a:r>
              <a:rPr lang="en-US" sz="4000" u="sng" dirty="0">
                <a:latin typeface="Bookman Old Style" panose="02050604050505020204" pitchFamily="18" charset="0"/>
              </a:rPr>
              <a:t>King William’s War</a:t>
            </a:r>
            <a:r>
              <a:rPr lang="en-US" sz="4000" dirty="0">
                <a:latin typeface="Bookman Old Style" panose="02050604050505020204" pitchFamily="18" charset="0"/>
              </a:rPr>
              <a:t>, named after the King William III of England.  (King Louis XIV was king of </a:t>
            </a:r>
            <a:r>
              <a:rPr lang="en-US" sz="4000" u="sng" dirty="0">
                <a:latin typeface="Bookman Old Style" panose="02050604050505020204" pitchFamily="18" charset="0"/>
              </a:rPr>
              <a:t>France</a:t>
            </a:r>
            <a:r>
              <a:rPr lang="en-US" sz="4000" dirty="0">
                <a:latin typeface="Bookman Old Style" panose="02050604050505020204" pitchFamily="18" charset="0"/>
              </a:rPr>
              <a:t> at the time.)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6F6A5-DAAF-7E96-E618-D318CF88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3429000"/>
            <a:ext cx="5600700" cy="32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9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first major </a:t>
            </a:r>
            <a:r>
              <a:rPr lang="en-US" sz="4000" u="sng" dirty="0">
                <a:latin typeface="Bookman Old Style" panose="02050604050505020204" pitchFamily="18" charset="0"/>
              </a:rPr>
              <a:t>battle</a:t>
            </a:r>
            <a:r>
              <a:rPr lang="en-US" sz="4000" dirty="0">
                <a:latin typeface="Bookman Old Style" panose="02050604050505020204" pitchFamily="18" charset="0"/>
              </a:rPr>
              <a:t> was when the British colonists tried to capture </a:t>
            </a:r>
            <a:r>
              <a:rPr lang="en-US" sz="4000" u="sng" dirty="0">
                <a:latin typeface="Bookman Old Style" panose="02050604050505020204" pitchFamily="18" charset="0"/>
              </a:rPr>
              <a:t>Quebec</a:t>
            </a:r>
            <a:r>
              <a:rPr lang="en-US" sz="4000" dirty="0">
                <a:latin typeface="Bookman Old Style" panose="02050604050505020204" pitchFamily="18" charset="0"/>
              </a:rPr>
              <a:t> (New France) in 1690.  The British were </a:t>
            </a:r>
            <a:r>
              <a:rPr lang="en-US" sz="4000" u="sng" dirty="0">
                <a:latin typeface="Bookman Old Style" panose="02050604050505020204" pitchFamily="18" charset="0"/>
              </a:rPr>
              <a:t>defeated</a:t>
            </a:r>
            <a:r>
              <a:rPr lang="en-US" sz="4000" dirty="0">
                <a:latin typeface="Bookman Old Style" panose="02050604050505020204" pitchFamily="18" charset="0"/>
              </a:rPr>
              <a:t> in their attempt.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DBBF8-8430-3676-492A-0023E8A2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37" y="2860040"/>
            <a:ext cx="5904600" cy="38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1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1735AE-A27B-77DE-8110-198FA67BB301}"/>
              </a:ext>
            </a:extLst>
          </p:cNvPr>
          <p:cNvSpPr/>
          <p:nvPr/>
        </p:nvSpPr>
        <p:spPr>
          <a:xfrm>
            <a:off x="3378460" y="661015"/>
            <a:ext cx="54350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Starting Ideas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BAC39-8436-F5B3-570C-71E304BCE042}"/>
              </a:ext>
            </a:extLst>
          </p:cNvPr>
          <p:cNvSpPr txBox="1"/>
          <p:nvPr/>
        </p:nvSpPr>
        <p:spPr>
          <a:xfrm flipH="1">
            <a:off x="414018" y="2016761"/>
            <a:ext cx="11363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What is something you like to do or have?  What would you do if you could no longer have it or do it anymore?</a:t>
            </a:r>
          </a:p>
        </p:txBody>
      </p:sp>
    </p:spTree>
    <p:extLst>
      <p:ext uri="{BB962C8B-B14F-4D97-AF65-F5344CB8AC3E}">
        <p14:creationId xmlns:p14="http://schemas.microsoft.com/office/powerpoint/2010/main" val="647411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Britain had naval superiority throughout the war.  How do you think that helped them?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75F29-FB17-8A23-0B71-13CA61E6B29C}"/>
              </a:ext>
            </a:extLst>
          </p:cNvPr>
          <p:cNvSpPr txBox="1"/>
          <p:nvPr/>
        </p:nvSpPr>
        <p:spPr>
          <a:xfrm>
            <a:off x="182880" y="4634528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This allowed Britain to control the seas and block the French from supplying their colony of New France.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438EE-0D94-E260-3CCB-F917696E6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607919"/>
            <a:ext cx="5067091" cy="29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98120" y="123250"/>
            <a:ext cx="1179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On land, there were many </a:t>
            </a:r>
            <a:r>
              <a:rPr lang="en-US" sz="4000" u="sng" dirty="0">
                <a:latin typeface="Bookman Old Style" panose="02050604050505020204" pitchFamily="18" charset="0"/>
              </a:rPr>
              <a:t>raids</a:t>
            </a:r>
            <a:r>
              <a:rPr lang="en-US" sz="4000" dirty="0">
                <a:latin typeface="Bookman Old Style" panose="02050604050505020204" pitchFamily="18" charset="0"/>
              </a:rPr>
              <a:t> and small battles throughout the war.  The French and Native American allies used </a:t>
            </a:r>
            <a:r>
              <a:rPr lang="en-US" sz="4000" u="sng" dirty="0">
                <a:latin typeface="Bookman Old Style" panose="02050604050505020204" pitchFamily="18" charset="0"/>
              </a:rPr>
              <a:t>guerilla</a:t>
            </a:r>
            <a:r>
              <a:rPr lang="en-US" sz="4000" dirty="0">
                <a:latin typeface="Bookman Old Style" panose="02050604050505020204" pitchFamily="18" charset="0"/>
              </a:rPr>
              <a:t> tactics of quick attacks on </a:t>
            </a:r>
            <a:r>
              <a:rPr lang="en-US" sz="4000" u="sng" dirty="0">
                <a:latin typeface="Bookman Old Style" panose="02050604050505020204" pitchFamily="18" charset="0"/>
              </a:rPr>
              <a:t>unsuspecting</a:t>
            </a:r>
            <a:r>
              <a:rPr lang="en-US" sz="4000" dirty="0">
                <a:latin typeface="Bookman Old Style" panose="02050604050505020204" pitchFamily="18" charset="0"/>
              </a:rPr>
              <a:t> victims.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BAF8FF-D613-11DB-C6E3-2EEFE8095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180" y="2839025"/>
            <a:ext cx="57150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55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Read the section </a:t>
            </a:r>
            <a:r>
              <a:rPr lang="en-US" sz="4000" b="1" i="1" dirty="0">
                <a:latin typeface="Bookman Old Style" panose="02050604050505020204" pitchFamily="18" charset="0"/>
              </a:rPr>
              <a:t>Frontier Brutality </a:t>
            </a:r>
            <a:r>
              <a:rPr lang="en-US" sz="4000" dirty="0">
                <a:latin typeface="Bookman Old Style" panose="02050604050505020204" pitchFamily="18" charset="0"/>
              </a:rPr>
              <a:t>on page 160 of your textbook.  Describe how you would feel if you were a settler living on the frontier at that time.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18F2E-2989-240B-CC36-91862DA0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90" y="2781359"/>
            <a:ext cx="6686550" cy="38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36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war finally ended with the signing of the </a:t>
            </a:r>
            <a:r>
              <a:rPr lang="en-US" sz="4000" u="sng" dirty="0">
                <a:latin typeface="Bookman Old Style" panose="02050604050505020204" pitchFamily="18" charset="0"/>
              </a:rPr>
              <a:t>Treaty of Ryswick </a:t>
            </a:r>
            <a:r>
              <a:rPr lang="en-US" sz="4000" dirty="0">
                <a:latin typeface="Bookman Old Style" panose="02050604050505020204" pitchFamily="18" charset="0"/>
              </a:rPr>
              <a:t>in 1697.  It stated that any captured land during the war should be given back to the </a:t>
            </a:r>
            <a:r>
              <a:rPr lang="en-US" sz="4000" u="sng" dirty="0">
                <a:latin typeface="Bookman Old Style" panose="02050604050505020204" pitchFamily="18" charset="0"/>
              </a:rPr>
              <a:t>original</a:t>
            </a:r>
            <a:r>
              <a:rPr lang="en-US" sz="4000" dirty="0">
                <a:latin typeface="Bookman Old Style" panose="02050604050505020204" pitchFamily="18" charset="0"/>
              </a:rPr>
              <a:t> people who occupied it before the war.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704F3-8152-700C-7EBB-FB1300AA2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430" y="3429000"/>
            <a:ext cx="4585970" cy="32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King William’s War established a </a:t>
            </a:r>
            <a:r>
              <a:rPr lang="en-US" sz="4000" u="sng" dirty="0">
                <a:latin typeface="Bookman Old Style" panose="02050604050505020204" pitchFamily="18" charset="0"/>
              </a:rPr>
              <a:t>pattern</a:t>
            </a:r>
            <a:r>
              <a:rPr lang="en-US" sz="4000" dirty="0">
                <a:latin typeface="Bookman Old Style" panose="02050604050505020204" pitchFamily="18" charset="0"/>
              </a:rPr>
              <a:t> of French and British competition in North America.  It also affected </a:t>
            </a:r>
            <a:r>
              <a:rPr lang="en-US" sz="4000" u="sng" dirty="0">
                <a:latin typeface="Bookman Old Style" panose="02050604050505020204" pitchFamily="18" charset="0"/>
              </a:rPr>
              <a:t>Native Americans</a:t>
            </a:r>
            <a:r>
              <a:rPr lang="en-US" sz="4000" dirty="0">
                <a:latin typeface="Bookman Old Style" panose="02050604050505020204" pitchFamily="18" charset="0"/>
              </a:rPr>
              <a:t> in the area who got caught in the middle and </a:t>
            </a:r>
            <a:r>
              <a:rPr lang="en-US" sz="4000" u="sng" dirty="0">
                <a:latin typeface="Bookman Old Style" panose="02050604050505020204" pitchFamily="18" charset="0"/>
              </a:rPr>
              <a:t>suffered</a:t>
            </a:r>
            <a:r>
              <a:rPr lang="en-US" sz="4000" dirty="0">
                <a:latin typeface="Bookman Old Style" panose="02050604050505020204" pitchFamily="18" charset="0"/>
              </a:rPr>
              <a:t> greatly as a result.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DD03B-548B-7D70-31FB-E8C12F94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417" y="3510736"/>
            <a:ext cx="4513263" cy="31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Both the French and </a:t>
            </a:r>
            <a:r>
              <a:rPr lang="en-US" sz="4000" u="sng" dirty="0">
                <a:latin typeface="Bookman Old Style" panose="02050604050505020204" pitchFamily="18" charset="0"/>
              </a:rPr>
              <a:t>British</a:t>
            </a:r>
            <a:r>
              <a:rPr lang="en-US" sz="4000" dirty="0">
                <a:latin typeface="Bookman Old Style" panose="02050604050505020204" pitchFamily="18" charset="0"/>
              </a:rPr>
              <a:t> were involved in the </a:t>
            </a:r>
            <a:r>
              <a:rPr lang="en-US" sz="4000" u="sng" dirty="0">
                <a:latin typeface="Bookman Old Style" panose="02050604050505020204" pitchFamily="18" charset="0"/>
              </a:rPr>
              <a:t>fur</a:t>
            </a:r>
            <a:r>
              <a:rPr lang="en-US" sz="4000" dirty="0">
                <a:latin typeface="Bookman Old Style" panose="02050604050505020204" pitchFamily="18" charset="0"/>
              </a:rPr>
              <a:t> trade with the Native Americans.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AED77-7FC1-F27F-75AC-6A1717CB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295" y="1830070"/>
            <a:ext cx="61912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0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French traded with </a:t>
            </a:r>
            <a:r>
              <a:rPr lang="en-US" sz="4000" u="sng" dirty="0">
                <a:latin typeface="Bookman Old Style" panose="02050604050505020204" pitchFamily="18" charset="0"/>
              </a:rPr>
              <a:t>Huron</a:t>
            </a:r>
            <a:r>
              <a:rPr lang="en-US" sz="4000" dirty="0">
                <a:latin typeface="Bookman Old Style" panose="02050604050505020204" pitchFamily="18" charset="0"/>
              </a:rPr>
              <a:t> and several </a:t>
            </a:r>
            <a:r>
              <a:rPr lang="en-US" sz="4000" u="sng" dirty="0">
                <a:latin typeface="Bookman Old Style" panose="02050604050505020204" pitchFamily="18" charset="0"/>
              </a:rPr>
              <a:t>Algonquian</a:t>
            </a:r>
            <a:r>
              <a:rPr lang="en-US" sz="4000" dirty="0">
                <a:latin typeface="Bookman Old Style" panose="02050604050505020204" pitchFamily="18" charset="0"/>
              </a:rPr>
              <a:t> tribes in the St. Lawrence River Valley and </a:t>
            </a:r>
            <a:r>
              <a:rPr lang="en-US" sz="4000" u="sng" dirty="0">
                <a:latin typeface="Bookman Old Style" panose="02050604050505020204" pitchFamily="18" charset="0"/>
              </a:rPr>
              <a:t>Great Lakes </a:t>
            </a:r>
            <a:r>
              <a:rPr lang="en-US" sz="4000" dirty="0">
                <a:latin typeface="Bookman Old Style" panose="02050604050505020204" pitchFamily="18" charset="0"/>
              </a:rPr>
              <a:t>region.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ADB8C-BACF-AE5B-1E21-4E91DA743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70" y="2352174"/>
            <a:ext cx="5985510" cy="429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7650480" y="254000"/>
            <a:ext cx="45415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</a:t>
            </a:r>
            <a:r>
              <a:rPr lang="en-US" sz="4000" u="sng" dirty="0">
                <a:latin typeface="Bookman Old Style" panose="02050604050505020204" pitchFamily="18" charset="0"/>
              </a:rPr>
              <a:t>British</a:t>
            </a:r>
            <a:r>
              <a:rPr lang="en-US" sz="4000" dirty="0">
                <a:latin typeface="Bookman Old Style" panose="02050604050505020204" pitchFamily="18" charset="0"/>
              </a:rPr>
              <a:t> traded with the Native Americans throughout the area of the </a:t>
            </a:r>
            <a:r>
              <a:rPr lang="en-US" sz="4000" u="sng" dirty="0">
                <a:latin typeface="Bookman Old Style" panose="02050604050505020204" pitchFamily="18" charset="0"/>
              </a:rPr>
              <a:t>British</a:t>
            </a:r>
            <a:r>
              <a:rPr lang="en-US" sz="4000" dirty="0">
                <a:latin typeface="Bookman Old Style" panose="02050604050505020204" pitchFamily="18" charset="0"/>
              </a:rPr>
              <a:t> colonies, specifically the </a:t>
            </a:r>
            <a:r>
              <a:rPr lang="en-US" sz="4000" u="sng" dirty="0">
                <a:latin typeface="Bookman Old Style" panose="02050604050505020204" pitchFamily="18" charset="0"/>
              </a:rPr>
              <a:t>middle</a:t>
            </a:r>
            <a:r>
              <a:rPr lang="en-US" sz="4000" dirty="0">
                <a:latin typeface="Bookman Old Style" panose="02050604050505020204" pitchFamily="18" charset="0"/>
              </a:rPr>
              <a:t> and New England colonies.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ED379-517C-2F8F-C1F1-398F639D0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3" t="739" r="2274" b="2218"/>
          <a:stretch/>
        </p:blipFill>
        <p:spPr>
          <a:xfrm>
            <a:off x="132080" y="268824"/>
            <a:ext cx="7650480" cy="633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98120" y="142654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Unfortunately, many fur-bearing animals, specifically </a:t>
            </a:r>
            <a:r>
              <a:rPr lang="en-US" sz="4000" u="sng" dirty="0">
                <a:latin typeface="Bookman Old Style" panose="02050604050505020204" pitchFamily="18" charset="0"/>
              </a:rPr>
              <a:t>beavers</a:t>
            </a:r>
            <a:r>
              <a:rPr lang="en-US" sz="4000" dirty="0">
                <a:latin typeface="Bookman Old Style" panose="02050604050505020204" pitchFamily="18" charset="0"/>
              </a:rPr>
              <a:t>, were being hunted to near </a:t>
            </a:r>
            <a:r>
              <a:rPr lang="en-US" sz="4000" u="sng" dirty="0">
                <a:latin typeface="Bookman Old Style" panose="02050604050505020204" pitchFamily="18" charset="0"/>
              </a:rPr>
              <a:t>extinction</a:t>
            </a:r>
            <a:r>
              <a:rPr lang="en-US" sz="4000" dirty="0">
                <a:latin typeface="Bookman Old Style" panose="02050604050505020204" pitchFamily="18" charset="0"/>
              </a:rPr>
              <a:t> in some areas.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CE959-AB5D-251E-1F05-1FA43547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43" y="2218185"/>
            <a:ext cx="4431657" cy="445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4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82880" y="284480"/>
            <a:ext cx="1179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This led the </a:t>
            </a:r>
            <a:r>
              <a:rPr lang="en-US" sz="4000" u="sng" dirty="0">
                <a:latin typeface="Bookman Old Style" panose="02050604050505020204" pitchFamily="18" charset="0"/>
              </a:rPr>
              <a:t>Iroquois League of Five Nations </a:t>
            </a:r>
            <a:r>
              <a:rPr lang="en-US" sz="4000" dirty="0">
                <a:latin typeface="Bookman Old Style" panose="02050604050505020204" pitchFamily="18" charset="0"/>
              </a:rPr>
              <a:t>to fight against neighboring tribes for control of more land to expand their </a:t>
            </a:r>
            <a:r>
              <a:rPr lang="en-US" sz="4000" u="sng" dirty="0">
                <a:latin typeface="Bookman Old Style" panose="02050604050505020204" pitchFamily="18" charset="0"/>
              </a:rPr>
              <a:t>hunting</a:t>
            </a:r>
            <a:r>
              <a:rPr lang="en-US" sz="4000" dirty="0">
                <a:latin typeface="Bookman Old Style" panose="02050604050505020204" pitchFamily="18" charset="0"/>
              </a:rPr>
              <a:t> grounds.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70E58-4CC0-6785-9783-259510EB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52" y="2455983"/>
            <a:ext cx="11324015" cy="43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43604-5F80-2346-B8C3-447B6432A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38" y="130926"/>
            <a:ext cx="7967434" cy="65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0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F43D95-2CFF-6637-6FBE-61657868502C}"/>
              </a:ext>
            </a:extLst>
          </p:cNvPr>
          <p:cNvSpPr txBox="1"/>
          <p:nvPr/>
        </p:nvSpPr>
        <p:spPr>
          <a:xfrm>
            <a:off x="198120" y="33973"/>
            <a:ext cx="1179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By the mid-1600s, the </a:t>
            </a:r>
            <a:r>
              <a:rPr lang="en-US" sz="4000" u="sng" dirty="0">
                <a:latin typeface="Bookman Old Style" panose="02050604050505020204" pitchFamily="18" charset="0"/>
              </a:rPr>
              <a:t>Iroquois</a:t>
            </a:r>
            <a:r>
              <a:rPr lang="en-US" sz="4000" dirty="0">
                <a:latin typeface="Bookman Old Style" panose="02050604050505020204" pitchFamily="18" charset="0"/>
              </a:rPr>
              <a:t> had defeated the </a:t>
            </a:r>
            <a:r>
              <a:rPr lang="en-US" sz="4000" u="sng" dirty="0">
                <a:latin typeface="Bookman Old Style" panose="02050604050505020204" pitchFamily="18" charset="0"/>
              </a:rPr>
              <a:t>Huron</a:t>
            </a:r>
            <a:r>
              <a:rPr lang="en-US" sz="4000" dirty="0">
                <a:latin typeface="Bookman Old Style" panose="02050604050505020204" pitchFamily="18" charset="0"/>
              </a:rPr>
              <a:t> to gain control of an area that extended from Maine to the </a:t>
            </a:r>
            <a:r>
              <a:rPr lang="en-US" sz="4000" u="sng" dirty="0">
                <a:latin typeface="Bookman Old Style" panose="02050604050505020204" pitchFamily="18" charset="0"/>
              </a:rPr>
              <a:t>Ohio Valley</a:t>
            </a:r>
            <a:r>
              <a:rPr lang="en-US" sz="4000" dirty="0">
                <a:latin typeface="Bookman Old Style" panose="02050604050505020204" pitchFamily="18" charset="0"/>
              </a:rPr>
              <a:t> north to Lake Michigan.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1C0BB-47FB-16FA-2A48-AE0954A7B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2689225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8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579</Words>
  <Application>Microsoft Office PowerPoint</Application>
  <PresentationFormat>Widescreen</PresentationFormat>
  <Paragraphs>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2</cp:revision>
  <cp:lastPrinted>2024-01-29T12:02:04Z</cp:lastPrinted>
  <dcterms:created xsi:type="dcterms:W3CDTF">2024-01-28T17:07:00Z</dcterms:created>
  <dcterms:modified xsi:type="dcterms:W3CDTF">2024-01-29T12:02:16Z</dcterms:modified>
</cp:coreProperties>
</file>